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86" r:id="rId2"/>
    <p:sldId id="256" r:id="rId3"/>
    <p:sldId id="424" r:id="rId4"/>
    <p:sldId id="426" r:id="rId5"/>
    <p:sldId id="410" r:id="rId6"/>
    <p:sldId id="427" r:id="rId7"/>
    <p:sldId id="417" r:id="rId8"/>
    <p:sldId id="428" r:id="rId9"/>
    <p:sldId id="418" r:id="rId10"/>
    <p:sldId id="429" r:id="rId11"/>
    <p:sldId id="425" r:id="rId12"/>
    <p:sldId id="431" r:id="rId13"/>
    <p:sldId id="332" r:id="rId14"/>
    <p:sldId id="430" r:id="rId15"/>
    <p:sldId id="43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4" autoAdjust="0"/>
    <p:restoredTop sz="94660"/>
  </p:normalViewPr>
  <p:slideViewPr>
    <p:cSldViewPr snapToGrid="0">
      <p:cViewPr varScale="1">
        <p:scale>
          <a:sx n="97" d="100"/>
          <a:sy n="97" d="100"/>
        </p:scale>
        <p:origin x="108" y="2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E4970-0E00-45F3-8F05-5CFF9C084F36}" type="datetimeFigureOut">
              <a:rPr lang="en-US" smtClean="0"/>
              <a:t>10/17/2023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AB41AD-5305-470B-A474-B5738C96DB61}" type="slidenum">
              <a:rPr lang="en-US" smtClean="0"/>
              <a:t>‹#›</a:t>
            </a:fld>
            <a:endParaRPr lang="en-US"/>
          </a:p>
        </p:txBody>
      </p:sp>
    </p:spTree>
    <p:extLst>
      <p:ext uri="{BB962C8B-B14F-4D97-AF65-F5344CB8AC3E}">
        <p14:creationId xmlns:p14="http://schemas.microsoft.com/office/powerpoint/2010/main" val="631910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8C0F7E4-61FB-4593-B1D6-C632CBD5D73F}"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43DD8-B47C-9DC5-D092-0B56607BA7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19E028-C31D-350B-151C-4A77965D33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C4DEDF-B18B-4970-5C20-2B05101FEECA}"/>
              </a:ext>
            </a:extLst>
          </p:cNvPr>
          <p:cNvSpPr>
            <a:spLocks noGrp="1"/>
          </p:cNvSpPr>
          <p:nvPr>
            <p:ph type="dt" sz="half" idx="10"/>
          </p:nvPr>
        </p:nvSpPr>
        <p:spPr/>
        <p:txBody>
          <a:bodyPr/>
          <a:lstStyle/>
          <a:p>
            <a:fld id="{F8196D0F-E53A-427D-848F-B27404085356}" type="datetimeFigureOut">
              <a:rPr lang="en-US" smtClean="0"/>
              <a:t>10/17/2023</a:t>
            </a:fld>
            <a:endParaRPr lang="en-US"/>
          </a:p>
        </p:txBody>
      </p:sp>
      <p:sp>
        <p:nvSpPr>
          <p:cNvPr id="5" name="Footer Placeholder 4">
            <a:extLst>
              <a:ext uri="{FF2B5EF4-FFF2-40B4-BE49-F238E27FC236}">
                <a16:creationId xmlns:a16="http://schemas.microsoft.com/office/drawing/2014/main" id="{9F00A93F-3E21-3924-D28F-8DD3134A3F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48B470-36E3-278D-6511-D9EF9BF1AF91}"/>
              </a:ext>
            </a:extLst>
          </p:cNvPr>
          <p:cNvSpPr>
            <a:spLocks noGrp="1"/>
          </p:cNvSpPr>
          <p:nvPr>
            <p:ph type="sldNum" sz="quarter" idx="12"/>
          </p:nvPr>
        </p:nvSpPr>
        <p:spPr/>
        <p:txBody>
          <a:bodyPr/>
          <a:lstStyle/>
          <a:p>
            <a:fld id="{D4EED8DA-921E-499A-8719-E11A8E47314B}" type="slidenum">
              <a:rPr lang="en-US" smtClean="0"/>
              <a:t>‹#›</a:t>
            </a:fld>
            <a:endParaRPr lang="en-US"/>
          </a:p>
        </p:txBody>
      </p:sp>
    </p:spTree>
    <p:extLst>
      <p:ext uri="{BB962C8B-B14F-4D97-AF65-F5344CB8AC3E}">
        <p14:creationId xmlns:p14="http://schemas.microsoft.com/office/powerpoint/2010/main" val="2433368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86461-9E49-E563-4220-C9FF2B5DA3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310110-1D05-4D1C-BB7C-4575044E9B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840A07-012E-839F-518E-C7F2E8F431E7}"/>
              </a:ext>
            </a:extLst>
          </p:cNvPr>
          <p:cNvSpPr>
            <a:spLocks noGrp="1"/>
          </p:cNvSpPr>
          <p:nvPr>
            <p:ph type="dt" sz="half" idx="10"/>
          </p:nvPr>
        </p:nvSpPr>
        <p:spPr/>
        <p:txBody>
          <a:bodyPr/>
          <a:lstStyle/>
          <a:p>
            <a:fld id="{F8196D0F-E53A-427D-848F-B27404085356}" type="datetimeFigureOut">
              <a:rPr lang="en-US" smtClean="0"/>
              <a:t>10/17/2023</a:t>
            </a:fld>
            <a:endParaRPr lang="en-US"/>
          </a:p>
        </p:txBody>
      </p:sp>
      <p:sp>
        <p:nvSpPr>
          <p:cNvPr id="5" name="Footer Placeholder 4">
            <a:extLst>
              <a:ext uri="{FF2B5EF4-FFF2-40B4-BE49-F238E27FC236}">
                <a16:creationId xmlns:a16="http://schemas.microsoft.com/office/drawing/2014/main" id="{B0490FA2-AFC3-F1A7-7B19-FF020EE4D0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F45B2D-C9BB-1D18-9752-63F63F38E708}"/>
              </a:ext>
            </a:extLst>
          </p:cNvPr>
          <p:cNvSpPr>
            <a:spLocks noGrp="1"/>
          </p:cNvSpPr>
          <p:nvPr>
            <p:ph type="sldNum" sz="quarter" idx="12"/>
          </p:nvPr>
        </p:nvSpPr>
        <p:spPr/>
        <p:txBody>
          <a:bodyPr/>
          <a:lstStyle/>
          <a:p>
            <a:fld id="{D4EED8DA-921E-499A-8719-E11A8E47314B}" type="slidenum">
              <a:rPr lang="en-US" smtClean="0"/>
              <a:t>‹#›</a:t>
            </a:fld>
            <a:endParaRPr lang="en-US"/>
          </a:p>
        </p:txBody>
      </p:sp>
    </p:spTree>
    <p:extLst>
      <p:ext uri="{BB962C8B-B14F-4D97-AF65-F5344CB8AC3E}">
        <p14:creationId xmlns:p14="http://schemas.microsoft.com/office/powerpoint/2010/main" val="2969249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F79ED-46D2-6929-C037-3D77F21D65B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2F6A2D-4DA2-B773-20B3-177A2BCBDF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943C78-8A0D-D8C0-3780-4B0B5620399B}"/>
              </a:ext>
            </a:extLst>
          </p:cNvPr>
          <p:cNvSpPr>
            <a:spLocks noGrp="1"/>
          </p:cNvSpPr>
          <p:nvPr>
            <p:ph type="dt" sz="half" idx="10"/>
          </p:nvPr>
        </p:nvSpPr>
        <p:spPr/>
        <p:txBody>
          <a:bodyPr/>
          <a:lstStyle/>
          <a:p>
            <a:fld id="{F8196D0F-E53A-427D-848F-B27404085356}" type="datetimeFigureOut">
              <a:rPr lang="en-US" smtClean="0"/>
              <a:t>10/17/2023</a:t>
            </a:fld>
            <a:endParaRPr lang="en-US"/>
          </a:p>
        </p:txBody>
      </p:sp>
      <p:sp>
        <p:nvSpPr>
          <p:cNvPr id="5" name="Footer Placeholder 4">
            <a:extLst>
              <a:ext uri="{FF2B5EF4-FFF2-40B4-BE49-F238E27FC236}">
                <a16:creationId xmlns:a16="http://schemas.microsoft.com/office/drawing/2014/main" id="{91C6E7DB-2656-3146-82AB-6FDC442731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945AC-A739-4F9C-DF2A-6104B7B75887}"/>
              </a:ext>
            </a:extLst>
          </p:cNvPr>
          <p:cNvSpPr>
            <a:spLocks noGrp="1"/>
          </p:cNvSpPr>
          <p:nvPr>
            <p:ph type="sldNum" sz="quarter" idx="12"/>
          </p:nvPr>
        </p:nvSpPr>
        <p:spPr/>
        <p:txBody>
          <a:bodyPr/>
          <a:lstStyle/>
          <a:p>
            <a:fld id="{D4EED8DA-921E-499A-8719-E11A8E47314B}" type="slidenum">
              <a:rPr lang="en-US" smtClean="0"/>
              <a:t>‹#›</a:t>
            </a:fld>
            <a:endParaRPr lang="en-US"/>
          </a:p>
        </p:txBody>
      </p:sp>
    </p:spTree>
    <p:extLst>
      <p:ext uri="{BB962C8B-B14F-4D97-AF65-F5344CB8AC3E}">
        <p14:creationId xmlns:p14="http://schemas.microsoft.com/office/powerpoint/2010/main" val="1413951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20FD4-B0E5-6306-CC7E-74979EF337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90D46D-5644-8AAB-8FD3-5FCFE226B0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8DCA31-3FEC-8C48-D40C-8C11C07976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A367B93-D50A-38DB-7442-B697001CA1A2}"/>
              </a:ext>
            </a:extLst>
          </p:cNvPr>
          <p:cNvSpPr>
            <a:spLocks noGrp="1"/>
          </p:cNvSpPr>
          <p:nvPr>
            <p:ph type="dt" sz="half" idx="10"/>
          </p:nvPr>
        </p:nvSpPr>
        <p:spPr/>
        <p:txBody>
          <a:bodyPr/>
          <a:lstStyle/>
          <a:p>
            <a:fld id="{F8196D0F-E53A-427D-848F-B27404085356}" type="datetimeFigureOut">
              <a:rPr lang="en-US" smtClean="0"/>
              <a:t>10/17/2023</a:t>
            </a:fld>
            <a:endParaRPr lang="en-US"/>
          </a:p>
        </p:txBody>
      </p:sp>
      <p:sp>
        <p:nvSpPr>
          <p:cNvPr id="6" name="Footer Placeholder 5">
            <a:extLst>
              <a:ext uri="{FF2B5EF4-FFF2-40B4-BE49-F238E27FC236}">
                <a16:creationId xmlns:a16="http://schemas.microsoft.com/office/drawing/2014/main" id="{7F302270-CC4B-1092-9FCD-E124049235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98F381-1F1F-9C6A-1907-0DCF4ED76ACD}"/>
              </a:ext>
            </a:extLst>
          </p:cNvPr>
          <p:cNvSpPr>
            <a:spLocks noGrp="1"/>
          </p:cNvSpPr>
          <p:nvPr>
            <p:ph type="sldNum" sz="quarter" idx="12"/>
          </p:nvPr>
        </p:nvSpPr>
        <p:spPr/>
        <p:txBody>
          <a:bodyPr/>
          <a:lstStyle/>
          <a:p>
            <a:fld id="{D4EED8DA-921E-499A-8719-E11A8E47314B}" type="slidenum">
              <a:rPr lang="en-US" smtClean="0"/>
              <a:t>‹#›</a:t>
            </a:fld>
            <a:endParaRPr lang="en-US"/>
          </a:p>
        </p:txBody>
      </p:sp>
    </p:spTree>
    <p:extLst>
      <p:ext uri="{BB962C8B-B14F-4D97-AF65-F5344CB8AC3E}">
        <p14:creationId xmlns:p14="http://schemas.microsoft.com/office/powerpoint/2010/main" val="2288273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C0C41-F263-8E85-7B96-5D82FB21DF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B6CA261-34FE-4622-FA2F-354043943A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80B8AC-F199-16B5-2F26-F75136B389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229C53-F08D-3BFD-A0AE-E625EB7FF0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F9A441-6237-A648-DA16-03DD8EC0D3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0FD59E-B149-F8EF-D510-666A3C3E4C5B}"/>
              </a:ext>
            </a:extLst>
          </p:cNvPr>
          <p:cNvSpPr>
            <a:spLocks noGrp="1"/>
          </p:cNvSpPr>
          <p:nvPr>
            <p:ph type="dt" sz="half" idx="10"/>
          </p:nvPr>
        </p:nvSpPr>
        <p:spPr/>
        <p:txBody>
          <a:bodyPr/>
          <a:lstStyle/>
          <a:p>
            <a:fld id="{F8196D0F-E53A-427D-848F-B27404085356}" type="datetimeFigureOut">
              <a:rPr lang="en-US" smtClean="0"/>
              <a:t>10/17/2023</a:t>
            </a:fld>
            <a:endParaRPr lang="en-US"/>
          </a:p>
        </p:txBody>
      </p:sp>
      <p:sp>
        <p:nvSpPr>
          <p:cNvPr id="8" name="Footer Placeholder 7">
            <a:extLst>
              <a:ext uri="{FF2B5EF4-FFF2-40B4-BE49-F238E27FC236}">
                <a16:creationId xmlns:a16="http://schemas.microsoft.com/office/drawing/2014/main" id="{0C1BFB77-3C29-7C34-8287-8C1FA2114C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E26B83-0F22-BEF1-9E4B-5D20561AAC90}"/>
              </a:ext>
            </a:extLst>
          </p:cNvPr>
          <p:cNvSpPr>
            <a:spLocks noGrp="1"/>
          </p:cNvSpPr>
          <p:nvPr>
            <p:ph type="sldNum" sz="quarter" idx="12"/>
          </p:nvPr>
        </p:nvSpPr>
        <p:spPr/>
        <p:txBody>
          <a:bodyPr/>
          <a:lstStyle/>
          <a:p>
            <a:fld id="{D4EED8DA-921E-499A-8719-E11A8E47314B}" type="slidenum">
              <a:rPr lang="en-US" smtClean="0"/>
              <a:t>‹#›</a:t>
            </a:fld>
            <a:endParaRPr lang="en-US"/>
          </a:p>
        </p:txBody>
      </p:sp>
    </p:spTree>
    <p:extLst>
      <p:ext uri="{BB962C8B-B14F-4D97-AF65-F5344CB8AC3E}">
        <p14:creationId xmlns:p14="http://schemas.microsoft.com/office/powerpoint/2010/main" val="2324888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471BD-577B-9892-0033-54641122254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295EF4C-4E3A-8147-913F-9FCD59E7FDAA}"/>
              </a:ext>
            </a:extLst>
          </p:cNvPr>
          <p:cNvSpPr>
            <a:spLocks noGrp="1"/>
          </p:cNvSpPr>
          <p:nvPr>
            <p:ph type="dt" sz="half" idx="10"/>
          </p:nvPr>
        </p:nvSpPr>
        <p:spPr/>
        <p:txBody>
          <a:bodyPr/>
          <a:lstStyle/>
          <a:p>
            <a:fld id="{F8196D0F-E53A-427D-848F-B27404085356}" type="datetimeFigureOut">
              <a:rPr lang="en-US" smtClean="0"/>
              <a:t>10/17/2023</a:t>
            </a:fld>
            <a:endParaRPr lang="en-US"/>
          </a:p>
        </p:txBody>
      </p:sp>
      <p:sp>
        <p:nvSpPr>
          <p:cNvPr id="4" name="Footer Placeholder 3">
            <a:extLst>
              <a:ext uri="{FF2B5EF4-FFF2-40B4-BE49-F238E27FC236}">
                <a16:creationId xmlns:a16="http://schemas.microsoft.com/office/drawing/2014/main" id="{D42A6AD5-9CB4-97D7-7396-8368891BF0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2985D6-89ED-1F34-123C-6B347237D27D}"/>
              </a:ext>
            </a:extLst>
          </p:cNvPr>
          <p:cNvSpPr>
            <a:spLocks noGrp="1"/>
          </p:cNvSpPr>
          <p:nvPr>
            <p:ph type="sldNum" sz="quarter" idx="12"/>
          </p:nvPr>
        </p:nvSpPr>
        <p:spPr/>
        <p:txBody>
          <a:bodyPr/>
          <a:lstStyle/>
          <a:p>
            <a:fld id="{D4EED8DA-921E-499A-8719-E11A8E47314B}" type="slidenum">
              <a:rPr lang="en-US" smtClean="0"/>
              <a:t>‹#›</a:t>
            </a:fld>
            <a:endParaRPr lang="en-US"/>
          </a:p>
        </p:txBody>
      </p:sp>
    </p:spTree>
    <p:extLst>
      <p:ext uri="{BB962C8B-B14F-4D97-AF65-F5344CB8AC3E}">
        <p14:creationId xmlns:p14="http://schemas.microsoft.com/office/powerpoint/2010/main" val="175790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D1A864-5C32-C30F-1B55-7BE2C98475EA}"/>
              </a:ext>
            </a:extLst>
          </p:cNvPr>
          <p:cNvSpPr>
            <a:spLocks noGrp="1"/>
          </p:cNvSpPr>
          <p:nvPr>
            <p:ph type="dt" sz="half" idx="10"/>
          </p:nvPr>
        </p:nvSpPr>
        <p:spPr/>
        <p:txBody>
          <a:bodyPr/>
          <a:lstStyle/>
          <a:p>
            <a:fld id="{F8196D0F-E53A-427D-848F-B27404085356}" type="datetimeFigureOut">
              <a:rPr lang="en-US" smtClean="0"/>
              <a:t>10/17/2023</a:t>
            </a:fld>
            <a:endParaRPr lang="en-US"/>
          </a:p>
        </p:txBody>
      </p:sp>
      <p:sp>
        <p:nvSpPr>
          <p:cNvPr id="3" name="Footer Placeholder 2">
            <a:extLst>
              <a:ext uri="{FF2B5EF4-FFF2-40B4-BE49-F238E27FC236}">
                <a16:creationId xmlns:a16="http://schemas.microsoft.com/office/drawing/2014/main" id="{559AD4AF-9932-D049-BBA2-DCBEF33358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FC2C09-455A-1F0C-1A17-ABCA7FBF2F98}"/>
              </a:ext>
            </a:extLst>
          </p:cNvPr>
          <p:cNvSpPr>
            <a:spLocks noGrp="1"/>
          </p:cNvSpPr>
          <p:nvPr>
            <p:ph type="sldNum" sz="quarter" idx="12"/>
          </p:nvPr>
        </p:nvSpPr>
        <p:spPr/>
        <p:txBody>
          <a:bodyPr/>
          <a:lstStyle/>
          <a:p>
            <a:fld id="{D4EED8DA-921E-499A-8719-E11A8E47314B}" type="slidenum">
              <a:rPr lang="en-US" smtClean="0"/>
              <a:t>‹#›</a:t>
            </a:fld>
            <a:endParaRPr lang="en-US"/>
          </a:p>
        </p:txBody>
      </p:sp>
    </p:spTree>
    <p:extLst>
      <p:ext uri="{BB962C8B-B14F-4D97-AF65-F5344CB8AC3E}">
        <p14:creationId xmlns:p14="http://schemas.microsoft.com/office/powerpoint/2010/main" val="748258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16FAC-433D-8270-B22F-30B29CEE7B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DDAB19-5803-93AD-6917-BBF39C30B9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B676E2-08A4-8B7D-C4A9-B46CF407B5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F27B89-F030-41AA-4F59-13C7CC623228}"/>
              </a:ext>
            </a:extLst>
          </p:cNvPr>
          <p:cNvSpPr>
            <a:spLocks noGrp="1"/>
          </p:cNvSpPr>
          <p:nvPr>
            <p:ph type="dt" sz="half" idx="10"/>
          </p:nvPr>
        </p:nvSpPr>
        <p:spPr/>
        <p:txBody>
          <a:bodyPr/>
          <a:lstStyle/>
          <a:p>
            <a:fld id="{F8196D0F-E53A-427D-848F-B27404085356}" type="datetimeFigureOut">
              <a:rPr lang="en-US" smtClean="0"/>
              <a:t>10/17/2023</a:t>
            </a:fld>
            <a:endParaRPr lang="en-US"/>
          </a:p>
        </p:txBody>
      </p:sp>
      <p:sp>
        <p:nvSpPr>
          <p:cNvPr id="6" name="Footer Placeholder 5">
            <a:extLst>
              <a:ext uri="{FF2B5EF4-FFF2-40B4-BE49-F238E27FC236}">
                <a16:creationId xmlns:a16="http://schemas.microsoft.com/office/drawing/2014/main" id="{767BE05F-3356-3354-BE4B-7315EA8F0D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B5A16B-2C6C-1071-9B55-DD3D16558623}"/>
              </a:ext>
            </a:extLst>
          </p:cNvPr>
          <p:cNvSpPr>
            <a:spLocks noGrp="1"/>
          </p:cNvSpPr>
          <p:nvPr>
            <p:ph type="sldNum" sz="quarter" idx="12"/>
          </p:nvPr>
        </p:nvSpPr>
        <p:spPr/>
        <p:txBody>
          <a:bodyPr/>
          <a:lstStyle/>
          <a:p>
            <a:fld id="{D4EED8DA-921E-499A-8719-E11A8E47314B}" type="slidenum">
              <a:rPr lang="en-US" smtClean="0"/>
              <a:t>‹#›</a:t>
            </a:fld>
            <a:endParaRPr lang="en-US"/>
          </a:p>
        </p:txBody>
      </p:sp>
    </p:spTree>
    <p:extLst>
      <p:ext uri="{BB962C8B-B14F-4D97-AF65-F5344CB8AC3E}">
        <p14:creationId xmlns:p14="http://schemas.microsoft.com/office/powerpoint/2010/main" val="912990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50205-DBDF-6AF0-3E6E-6BAA8223FD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7FAA7A-8773-CA47-02CD-8FAFD797AC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E2E267-2459-DD57-854F-F3D99023A1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C0C024-2908-9069-8556-9A7DD2E92709}"/>
              </a:ext>
            </a:extLst>
          </p:cNvPr>
          <p:cNvSpPr>
            <a:spLocks noGrp="1"/>
          </p:cNvSpPr>
          <p:nvPr>
            <p:ph type="dt" sz="half" idx="10"/>
          </p:nvPr>
        </p:nvSpPr>
        <p:spPr/>
        <p:txBody>
          <a:bodyPr/>
          <a:lstStyle/>
          <a:p>
            <a:fld id="{F8196D0F-E53A-427D-848F-B27404085356}" type="datetimeFigureOut">
              <a:rPr lang="en-US" smtClean="0"/>
              <a:t>10/17/2023</a:t>
            </a:fld>
            <a:endParaRPr lang="en-US"/>
          </a:p>
        </p:txBody>
      </p:sp>
      <p:sp>
        <p:nvSpPr>
          <p:cNvPr id="6" name="Footer Placeholder 5">
            <a:extLst>
              <a:ext uri="{FF2B5EF4-FFF2-40B4-BE49-F238E27FC236}">
                <a16:creationId xmlns:a16="http://schemas.microsoft.com/office/drawing/2014/main" id="{BA3BF06C-DC60-AFB8-C453-ECE48C5225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D68BE6-35B2-AAD5-CDAF-284A8562DE90}"/>
              </a:ext>
            </a:extLst>
          </p:cNvPr>
          <p:cNvSpPr>
            <a:spLocks noGrp="1"/>
          </p:cNvSpPr>
          <p:nvPr>
            <p:ph type="sldNum" sz="quarter" idx="12"/>
          </p:nvPr>
        </p:nvSpPr>
        <p:spPr/>
        <p:txBody>
          <a:bodyPr/>
          <a:lstStyle/>
          <a:p>
            <a:fld id="{D4EED8DA-921E-499A-8719-E11A8E47314B}" type="slidenum">
              <a:rPr lang="en-US" smtClean="0"/>
              <a:t>‹#›</a:t>
            </a:fld>
            <a:endParaRPr lang="en-US"/>
          </a:p>
        </p:txBody>
      </p:sp>
    </p:spTree>
    <p:extLst>
      <p:ext uri="{BB962C8B-B14F-4D97-AF65-F5344CB8AC3E}">
        <p14:creationId xmlns:p14="http://schemas.microsoft.com/office/powerpoint/2010/main" val="3604745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1C24E-0334-0501-53D8-7BB53B223D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914B07-2660-101D-3FF7-B6C2466DCC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4FA4AF-1FA7-CA57-1816-3CC3D0CCEA93}"/>
              </a:ext>
            </a:extLst>
          </p:cNvPr>
          <p:cNvSpPr>
            <a:spLocks noGrp="1"/>
          </p:cNvSpPr>
          <p:nvPr>
            <p:ph type="dt" sz="half" idx="10"/>
          </p:nvPr>
        </p:nvSpPr>
        <p:spPr/>
        <p:txBody>
          <a:bodyPr/>
          <a:lstStyle/>
          <a:p>
            <a:fld id="{F8196D0F-E53A-427D-848F-B27404085356}" type="datetimeFigureOut">
              <a:rPr lang="en-US" smtClean="0"/>
              <a:t>10/17/2023</a:t>
            </a:fld>
            <a:endParaRPr lang="en-US"/>
          </a:p>
        </p:txBody>
      </p:sp>
      <p:sp>
        <p:nvSpPr>
          <p:cNvPr id="5" name="Footer Placeholder 4">
            <a:extLst>
              <a:ext uri="{FF2B5EF4-FFF2-40B4-BE49-F238E27FC236}">
                <a16:creationId xmlns:a16="http://schemas.microsoft.com/office/drawing/2014/main" id="{A19567B3-DE61-C3CB-EE41-D64B45044F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0983E8-0988-8D19-E521-177E722B81EA}"/>
              </a:ext>
            </a:extLst>
          </p:cNvPr>
          <p:cNvSpPr>
            <a:spLocks noGrp="1"/>
          </p:cNvSpPr>
          <p:nvPr>
            <p:ph type="sldNum" sz="quarter" idx="12"/>
          </p:nvPr>
        </p:nvSpPr>
        <p:spPr/>
        <p:txBody>
          <a:bodyPr/>
          <a:lstStyle/>
          <a:p>
            <a:fld id="{D4EED8DA-921E-499A-8719-E11A8E47314B}" type="slidenum">
              <a:rPr lang="en-US" smtClean="0"/>
              <a:t>‹#›</a:t>
            </a:fld>
            <a:endParaRPr lang="en-US"/>
          </a:p>
        </p:txBody>
      </p:sp>
    </p:spTree>
    <p:extLst>
      <p:ext uri="{BB962C8B-B14F-4D97-AF65-F5344CB8AC3E}">
        <p14:creationId xmlns:p14="http://schemas.microsoft.com/office/powerpoint/2010/main" val="3057828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AB10C6-F6B8-EDF9-D936-C3417BFF646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DBA684-786C-16CD-E080-6065824B73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F845E2-AF93-17FF-6256-21A8522130DC}"/>
              </a:ext>
            </a:extLst>
          </p:cNvPr>
          <p:cNvSpPr>
            <a:spLocks noGrp="1"/>
          </p:cNvSpPr>
          <p:nvPr>
            <p:ph type="dt" sz="half" idx="10"/>
          </p:nvPr>
        </p:nvSpPr>
        <p:spPr/>
        <p:txBody>
          <a:bodyPr/>
          <a:lstStyle/>
          <a:p>
            <a:fld id="{F8196D0F-E53A-427D-848F-B27404085356}" type="datetimeFigureOut">
              <a:rPr lang="en-US" smtClean="0"/>
              <a:t>10/17/2023</a:t>
            </a:fld>
            <a:endParaRPr lang="en-US"/>
          </a:p>
        </p:txBody>
      </p:sp>
      <p:sp>
        <p:nvSpPr>
          <p:cNvPr id="5" name="Footer Placeholder 4">
            <a:extLst>
              <a:ext uri="{FF2B5EF4-FFF2-40B4-BE49-F238E27FC236}">
                <a16:creationId xmlns:a16="http://schemas.microsoft.com/office/drawing/2014/main" id="{87CCAAE3-3361-5E83-EECB-42F6CA8682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9D0488-370B-FCFA-42BB-D265E538CC21}"/>
              </a:ext>
            </a:extLst>
          </p:cNvPr>
          <p:cNvSpPr>
            <a:spLocks noGrp="1"/>
          </p:cNvSpPr>
          <p:nvPr>
            <p:ph type="sldNum" sz="quarter" idx="12"/>
          </p:nvPr>
        </p:nvSpPr>
        <p:spPr/>
        <p:txBody>
          <a:bodyPr/>
          <a:lstStyle/>
          <a:p>
            <a:fld id="{D4EED8DA-921E-499A-8719-E11A8E47314B}" type="slidenum">
              <a:rPr lang="en-US" smtClean="0"/>
              <a:t>‹#›</a:t>
            </a:fld>
            <a:endParaRPr lang="en-US"/>
          </a:p>
        </p:txBody>
      </p:sp>
    </p:spTree>
    <p:extLst>
      <p:ext uri="{BB962C8B-B14F-4D97-AF65-F5344CB8AC3E}">
        <p14:creationId xmlns:p14="http://schemas.microsoft.com/office/powerpoint/2010/main" val="2512218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52EA89-78ED-CC4B-B685-6CBCC86FB2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0F0060-2EF7-5593-8CC7-AC033F07A0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322279-3AA7-999F-608B-D31B723730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196D0F-E53A-427D-848F-B27404085356}" type="datetimeFigureOut">
              <a:rPr lang="en-US" smtClean="0"/>
              <a:t>10/17/2023</a:t>
            </a:fld>
            <a:endParaRPr lang="en-US"/>
          </a:p>
        </p:txBody>
      </p:sp>
      <p:sp>
        <p:nvSpPr>
          <p:cNvPr id="5" name="Footer Placeholder 4">
            <a:extLst>
              <a:ext uri="{FF2B5EF4-FFF2-40B4-BE49-F238E27FC236}">
                <a16:creationId xmlns:a16="http://schemas.microsoft.com/office/drawing/2014/main" id="{4C1AF453-C74F-BB80-12CF-1AE9C96534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C7B86DD-DFD5-6DBF-CBFA-37E1051C41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EED8DA-921E-499A-8719-E11A8E47314B}" type="slidenum">
              <a:rPr lang="en-US" smtClean="0"/>
              <a:t>‹#›</a:t>
            </a:fld>
            <a:endParaRPr lang="en-US"/>
          </a:p>
        </p:txBody>
      </p:sp>
    </p:spTree>
    <p:extLst>
      <p:ext uri="{BB962C8B-B14F-4D97-AF65-F5344CB8AC3E}">
        <p14:creationId xmlns:p14="http://schemas.microsoft.com/office/powerpoint/2010/main" val="3220517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goldenkey.org/canadaform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goldenkey.org/canadaform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_transparen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1001" y="1447801"/>
            <a:ext cx="3938147" cy="3938147"/>
          </a:xfrm>
          <a:prstGeom prst="rect">
            <a:avLst/>
          </a:prstGeom>
        </p:spPr>
      </p:pic>
    </p:spTree>
    <p:extLst>
      <p:ext uri="{BB962C8B-B14F-4D97-AF65-F5344CB8AC3E}">
        <p14:creationId xmlns:p14="http://schemas.microsoft.com/office/powerpoint/2010/main" val="489366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F35C8-5ACC-1990-3266-8A23FE58B891}"/>
              </a:ext>
            </a:extLst>
          </p:cNvPr>
          <p:cNvSpPr>
            <a:spLocks noGrp="1"/>
          </p:cNvSpPr>
          <p:nvPr>
            <p:ph type="ctrTitle"/>
          </p:nvPr>
        </p:nvSpPr>
        <p:spPr>
          <a:xfrm>
            <a:off x="1007706" y="2739054"/>
            <a:ext cx="10176588" cy="2387600"/>
          </a:xfrm>
        </p:spPr>
        <p:txBody>
          <a:bodyPr>
            <a:normAutofit fontScale="90000"/>
          </a:bodyPr>
          <a:lstStyle/>
          <a:p>
            <a:r>
              <a:rPr lang="en-US" sz="4400" b="1" dirty="0">
                <a:latin typeface="Castellar" panose="020A0402060406010301" pitchFamily="18" charset="0"/>
              </a:rPr>
              <a:t>Golden Key International Honour Society</a:t>
            </a:r>
            <a:br>
              <a:rPr lang="en-US" sz="4400" b="1" dirty="0">
                <a:latin typeface="Castellar" panose="020A0402060406010301" pitchFamily="18" charset="0"/>
              </a:rPr>
            </a:br>
            <a:br>
              <a:rPr lang="en-US" b="1" dirty="0">
                <a:latin typeface="Castellar" panose="020A0402060406010301" pitchFamily="18" charset="0"/>
              </a:rPr>
            </a:br>
            <a:r>
              <a:rPr lang="en-US" b="1" dirty="0">
                <a:latin typeface="Castellar" panose="020A0402060406010301" pitchFamily="18" charset="0"/>
              </a:rPr>
              <a:t>New Member </a:t>
            </a:r>
            <a:r>
              <a:rPr lang="en-US" b="1" dirty="0" err="1">
                <a:latin typeface="Castellar" panose="020A0402060406010301" pitchFamily="18" charset="0"/>
              </a:rPr>
              <a:t>Recogniton</a:t>
            </a:r>
            <a:r>
              <a:rPr lang="en-US" b="1" dirty="0">
                <a:latin typeface="Castellar" panose="020A0402060406010301" pitchFamily="18" charset="0"/>
              </a:rPr>
              <a:t> Event</a:t>
            </a:r>
          </a:p>
        </p:txBody>
      </p:sp>
    </p:spTree>
    <p:extLst>
      <p:ext uri="{BB962C8B-B14F-4D97-AF65-F5344CB8AC3E}">
        <p14:creationId xmlns:p14="http://schemas.microsoft.com/office/powerpoint/2010/main" val="1061146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o photo description available.">
            <a:extLst>
              <a:ext uri="{FF2B5EF4-FFF2-40B4-BE49-F238E27FC236}">
                <a16:creationId xmlns:a16="http://schemas.microsoft.com/office/drawing/2014/main" id="{23255DB0-C0FC-D230-55DF-1A0A7ED615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376" y="0"/>
            <a:ext cx="10319248"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0D47530-F8B3-62AD-CE4E-58CFC647A4D8}"/>
              </a:ext>
            </a:extLst>
          </p:cNvPr>
          <p:cNvSpPr/>
          <p:nvPr/>
        </p:nvSpPr>
        <p:spPr>
          <a:xfrm>
            <a:off x="936376" y="289664"/>
            <a:ext cx="10319248" cy="533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mbria" panose="02040503050406030204" pitchFamily="18" charset="0"/>
                <a:ea typeface="Cambria" panose="02040503050406030204" pitchFamily="18" charset="0"/>
                <a:cs typeface="Aviano Serif"/>
              </a:rPr>
              <a:t>                                        Concordia University</a:t>
            </a:r>
          </a:p>
        </p:txBody>
      </p:sp>
    </p:spTree>
    <p:extLst>
      <p:ext uri="{BB962C8B-B14F-4D97-AF65-F5344CB8AC3E}">
        <p14:creationId xmlns:p14="http://schemas.microsoft.com/office/powerpoint/2010/main" val="2418409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F0BB5-3B2F-74BD-6801-04EB8B31365C}"/>
              </a:ext>
            </a:extLst>
          </p:cNvPr>
          <p:cNvSpPr>
            <a:spLocks noGrp="1"/>
          </p:cNvSpPr>
          <p:nvPr>
            <p:ph type="title"/>
          </p:nvPr>
        </p:nvSpPr>
        <p:spPr/>
        <p:txBody>
          <a:bodyPr/>
          <a:lstStyle/>
          <a:p>
            <a:r>
              <a:rPr lang="en-US" dirty="0"/>
              <a:t>What is a New Member Recognition event? </a:t>
            </a:r>
          </a:p>
        </p:txBody>
      </p:sp>
      <p:sp>
        <p:nvSpPr>
          <p:cNvPr id="3" name="Content Placeholder 2">
            <a:extLst>
              <a:ext uri="{FF2B5EF4-FFF2-40B4-BE49-F238E27FC236}">
                <a16:creationId xmlns:a16="http://schemas.microsoft.com/office/drawing/2014/main" id="{05CD450D-89FB-224B-AB7D-B5A725255657}"/>
              </a:ext>
            </a:extLst>
          </p:cNvPr>
          <p:cNvSpPr>
            <a:spLocks noGrp="1"/>
          </p:cNvSpPr>
          <p:nvPr>
            <p:ph idx="1"/>
          </p:nvPr>
        </p:nvSpPr>
        <p:spPr/>
        <p:txBody>
          <a:bodyPr>
            <a:normAutofit lnSpcReduction="10000"/>
          </a:bodyPr>
          <a:lstStyle/>
          <a:p>
            <a:r>
              <a:rPr lang="en-US" dirty="0"/>
              <a:t>This event welcomes members and typically the chapter’s largest event for the year.</a:t>
            </a:r>
          </a:p>
          <a:p>
            <a:r>
              <a:rPr lang="en-US" dirty="0"/>
              <a:t>Members are individually recognized</a:t>
            </a:r>
          </a:p>
          <a:p>
            <a:r>
              <a:rPr lang="en-US" dirty="0" err="1"/>
              <a:t>Honourary</a:t>
            </a:r>
            <a:r>
              <a:rPr lang="en-US" dirty="0"/>
              <a:t> members are inducted</a:t>
            </a:r>
          </a:p>
          <a:p>
            <a:r>
              <a:rPr lang="en-US" dirty="0"/>
              <a:t>Other chapter activities and events are presented</a:t>
            </a:r>
          </a:p>
          <a:p>
            <a:r>
              <a:rPr lang="en-US" dirty="0"/>
              <a:t>Sometimes chapter scholarship winner are recognized</a:t>
            </a:r>
          </a:p>
          <a:p>
            <a:r>
              <a:rPr lang="en-US" dirty="0"/>
              <a:t>The chapter exec team is introduced and often the chapter advisor is also introduced to the members</a:t>
            </a:r>
          </a:p>
          <a:p>
            <a:r>
              <a:rPr lang="en-US" dirty="0"/>
              <a:t>This event is typically held in-person but virtual versions are held if an in-person event is not possible.</a:t>
            </a:r>
          </a:p>
        </p:txBody>
      </p:sp>
    </p:spTree>
    <p:extLst>
      <p:ext uri="{BB962C8B-B14F-4D97-AF65-F5344CB8AC3E}">
        <p14:creationId xmlns:p14="http://schemas.microsoft.com/office/powerpoint/2010/main" val="2918983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42CB37-BC08-484C-8F21-63CFE4610B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9715500" cy="6858000"/>
          </a:xfrm>
          <a:prstGeom prst="rect">
            <a:avLst/>
          </a:prstGeom>
        </p:spPr>
      </p:pic>
      <p:sp>
        <p:nvSpPr>
          <p:cNvPr id="7" name="Rectangle 6">
            <a:extLst>
              <a:ext uri="{FF2B5EF4-FFF2-40B4-BE49-F238E27FC236}">
                <a16:creationId xmlns:a16="http://schemas.microsoft.com/office/drawing/2014/main" id="{D940FFA3-73AB-4F94-A1B2-56D43EF4C4BA}"/>
              </a:ext>
            </a:extLst>
          </p:cNvPr>
          <p:cNvSpPr/>
          <p:nvPr/>
        </p:nvSpPr>
        <p:spPr>
          <a:xfrm>
            <a:off x="952500" y="762000"/>
            <a:ext cx="9715500" cy="533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6" name="TextBox 5">
            <a:extLst>
              <a:ext uri="{FF2B5EF4-FFF2-40B4-BE49-F238E27FC236}">
                <a16:creationId xmlns:a16="http://schemas.microsoft.com/office/drawing/2014/main" id="{704D79F2-E10A-40EB-ABAF-EA09289CE851}"/>
              </a:ext>
            </a:extLst>
          </p:cNvPr>
          <p:cNvSpPr txBox="1"/>
          <p:nvPr/>
        </p:nvSpPr>
        <p:spPr>
          <a:xfrm>
            <a:off x="2228850" y="752475"/>
            <a:ext cx="7162800" cy="523220"/>
          </a:xfrm>
          <a:prstGeom prst="rect">
            <a:avLst/>
          </a:prstGeom>
          <a:noFill/>
        </p:spPr>
        <p:txBody>
          <a:bodyPr wrap="square" rtlCol="0">
            <a:spAutoFit/>
          </a:bodyPr>
          <a:lstStyle/>
          <a:p>
            <a:r>
              <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mbria" panose="02040503050406030204" pitchFamily="18" charset="0"/>
                <a:ea typeface="Cambria" panose="02040503050406030204" pitchFamily="18" charset="0"/>
                <a:cs typeface="Aviano Serif"/>
              </a:rPr>
              <a:t>     University of New Brunswick, Saint John</a:t>
            </a:r>
          </a:p>
        </p:txBody>
      </p:sp>
    </p:spTree>
    <p:extLst>
      <p:ext uri="{BB962C8B-B14F-4D97-AF65-F5344CB8AC3E}">
        <p14:creationId xmlns:p14="http://schemas.microsoft.com/office/powerpoint/2010/main" val="1956605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74109-C599-BB9F-23BB-411E4B4E29CF}"/>
              </a:ext>
            </a:extLst>
          </p:cNvPr>
          <p:cNvSpPr>
            <a:spLocks noGrp="1"/>
          </p:cNvSpPr>
          <p:nvPr>
            <p:ph type="title"/>
          </p:nvPr>
        </p:nvSpPr>
        <p:spPr/>
        <p:txBody>
          <a:bodyPr/>
          <a:lstStyle/>
          <a:p>
            <a:r>
              <a:rPr lang="en-US" dirty="0"/>
              <a:t>Who is invited?</a:t>
            </a:r>
          </a:p>
        </p:txBody>
      </p:sp>
      <p:sp>
        <p:nvSpPr>
          <p:cNvPr id="3" name="Content Placeholder 2">
            <a:extLst>
              <a:ext uri="{FF2B5EF4-FFF2-40B4-BE49-F238E27FC236}">
                <a16:creationId xmlns:a16="http://schemas.microsoft.com/office/drawing/2014/main" id="{CE508B4C-C94B-085B-A2CC-D0716A95D14F}"/>
              </a:ext>
            </a:extLst>
          </p:cNvPr>
          <p:cNvSpPr>
            <a:spLocks noGrp="1"/>
          </p:cNvSpPr>
          <p:nvPr>
            <p:ph idx="1"/>
          </p:nvPr>
        </p:nvSpPr>
        <p:spPr/>
        <p:txBody>
          <a:bodyPr>
            <a:normAutofit fontScale="85000" lnSpcReduction="10000"/>
          </a:bodyPr>
          <a:lstStyle/>
          <a:p>
            <a:r>
              <a:rPr lang="en-US" dirty="0"/>
              <a:t>Who is invited will vary by chapter and will mainly depend on the venue space and the chapter budget. </a:t>
            </a:r>
          </a:p>
          <a:p>
            <a:r>
              <a:rPr lang="en-US" dirty="0"/>
              <a:t>Larger chapters will typically invite only the new members (those that have joined that academic year) and sometimes they allow the members to bring guests (usually friends and family). If you click the New Members button next to the search on the member email list, that will filter for just those that have joined in the last six months.</a:t>
            </a:r>
          </a:p>
          <a:p>
            <a:r>
              <a:rPr lang="en-US" dirty="0"/>
              <a:t>Smaller chapters or those with a large venue space often invite all current Golden Key student members. This is a great way to bring together all the student members and even if a student joined in a past academic year, they are again invited to attend this event. Friends and family are often also welcome. That will typically depend again on the venue space and chapter budget if paying for food.</a:t>
            </a:r>
          </a:p>
          <a:p>
            <a:r>
              <a:rPr lang="en-US" dirty="0" err="1"/>
              <a:t>Honourary</a:t>
            </a:r>
            <a:r>
              <a:rPr lang="en-US" dirty="0"/>
              <a:t> members are invited and typically speak at the event.</a:t>
            </a:r>
          </a:p>
          <a:p>
            <a:endParaRPr lang="en-US" dirty="0"/>
          </a:p>
        </p:txBody>
      </p:sp>
    </p:spTree>
    <p:extLst>
      <p:ext uri="{BB962C8B-B14F-4D97-AF65-F5344CB8AC3E}">
        <p14:creationId xmlns:p14="http://schemas.microsoft.com/office/powerpoint/2010/main" val="1170919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No photo description available.">
            <a:extLst>
              <a:ext uri="{FF2B5EF4-FFF2-40B4-BE49-F238E27FC236}">
                <a16:creationId xmlns:a16="http://schemas.microsoft.com/office/drawing/2014/main" id="{0DE1A724-DA5D-2D56-5AB9-1C192EC0493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0325" y="525523"/>
            <a:ext cx="10671349" cy="578031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6694831-34C6-4CF6-83CF-2FBD18E21121}"/>
              </a:ext>
            </a:extLst>
          </p:cNvPr>
          <p:cNvSpPr/>
          <p:nvPr/>
        </p:nvSpPr>
        <p:spPr>
          <a:xfrm>
            <a:off x="760324" y="501650"/>
            <a:ext cx="10671349"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mbria" panose="02040503050406030204" pitchFamily="18" charset="0"/>
              <a:ea typeface="Cambria" panose="02040503050406030204" pitchFamily="18" charset="0"/>
              <a:cs typeface="Aviano Serif"/>
            </a:endParaRPr>
          </a:p>
          <a:p>
            <a:pPr algn="ctr"/>
            <a:endParaRPr lang="en-US" dirty="0">
              <a:solidFill>
                <a:schemeClr val="bg1"/>
              </a:solidFill>
            </a:endParaRPr>
          </a:p>
        </p:txBody>
      </p:sp>
      <p:sp>
        <p:nvSpPr>
          <p:cNvPr id="7" name="TextBox 6">
            <a:extLst>
              <a:ext uri="{FF2B5EF4-FFF2-40B4-BE49-F238E27FC236}">
                <a16:creationId xmlns:a16="http://schemas.microsoft.com/office/drawing/2014/main" id="{4DFD4FED-9AAE-43D1-88F0-F0058AE725C0}"/>
              </a:ext>
            </a:extLst>
          </p:cNvPr>
          <p:cNvSpPr txBox="1"/>
          <p:nvPr/>
        </p:nvSpPr>
        <p:spPr>
          <a:xfrm>
            <a:off x="3733800" y="552163"/>
            <a:ext cx="5287616" cy="584775"/>
          </a:xfrm>
          <a:prstGeom prst="rect">
            <a:avLst/>
          </a:prstGeom>
          <a:noFill/>
        </p:spPr>
        <p:txBody>
          <a:bodyPr wrap="square">
            <a:spAutoFit/>
          </a:bodyPr>
          <a:lstStyle/>
          <a:p>
            <a:pPr algn="ctr"/>
            <a:r>
              <a:rPr lang="en-U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mbria" panose="02040503050406030204" pitchFamily="18" charset="0"/>
                <a:ea typeface="Cambria" panose="02040503050406030204" pitchFamily="18" charset="0"/>
                <a:cs typeface="Aviano Serif"/>
              </a:rPr>
              <a:t>MacEwan University</a:t>
            </a:r>
          </a:p>
        </p:txBody>
      </p:sp>
    </p:spTree>
    <p:extLst>
      <p:ext uri="{BB962C8B-B14F-4D97-AF65-F5344CB8AC3E}">
        <p14:creationId xmlns:p14="http://schemas.microsoft.com/office/powerpoint/2010/main" val="414009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0A988-8BFB-EDEA-2A23-17429E6DE766}"/>
              </a:ext>
            </a:extLst>
          </p:cNvPr>
          <p:cNvSpPr>
            <a:spLocks noGrp="1"/>
          </p:cNvSpPr>
          <p:nvPr>
            <p:ph type="title"/>
          </p:nvPr>
        </p:nvSpPr>
        <p:spPr/>
        <p:txBody>
          <a:bodyPr/>
          <a:lstStyle/>
          <a:p>
            <a:r>
              <a:rPr lang="en-US" dirty="0" err="1"/>
              <a:t>Honourary</a:t>
            </a:r>
            <a:r>
              <a:rPr lang="en-US" dirty="0"/>
              <a:t> Members</a:t>
            </a:r>
          </a:p>
        </p:txBody>
      </p:sp>
      <p:sp>
        <p:nvSpPr>
          <p:cNvPr id="3" name="Content Placeholder 2">
            <a:extLst>
              <a:ext uri="{FF2B5EF4-FFF2-40B4-BE49-F238E27FC236}">
                <a16:creationId xmlns:a16="http://schemas.microsoft.com/office/drawing/2014/main" id="{590ED6A5-7F9E-BFCD-9FDD-C09F743F86D5}"/>
              </a:ext>
            </a:extLst>
          </p:cNvPr>
          <p:cNvSpPr>
            <a:spLocks noGrp="1"/>
          </p:cNvSpPr>
          <p:nvPr>
            <p:ph idx="1"/>
          </p:nvPr>
        </p:nvSpPr>
        <p:spPr/>
        <p:txBody>
          <a:bodyPr>
            <a:normAutofit lnSpcReduction="10000"/>
          </a:bodyPr>
          <a:lstStyle/>
          <a:p>
            <a:r>
              <a:rPr lang="en-US" dirty="0"/>
              <a:t>The chapter can induct up to five </a:t>
            </a:r>
            <a:r>
              <a:rPr lang="en-US" dirty="0" err="1"/>
              <a:t>honourary</a:t>
            </a:r>
            <a:r>
              <a:rPr lang="en-US" dirty="0"/>
              <a:t> members each year. The chapter will need to induct at least three to get the maximum points in the chapter standards.</a:t>
            </a:r>
          </a:p>
          <a:p>
            <a:r>
              <a:rPr lang="en-US" dirty="0"/>
              <a:t>They typically are part of the event program and speak at the event. The </a:t>
            </a:r>
            <a:r>
              <a:rPr lang="en-US" dirty="0" err="1"/>
              <a:t>honourary</a:t>
            </a:r>
            <a:r>
              <a:rPr lang="en-US" dirty="0"/>
              <a:t> members typically speak for 3 to 5 minutes each and share a bit about their life experiences, advice, encouragement, etc.</a:t>
            </a:r>
          </a:p>
          <a:p>
            <a:r>
              <a:rPr lang="en-US" dirty="0" err="1"/>
              <a:t>Honourary</a:t>
            </a:r>
            <a:r>
              <a:rPr lang="en-US" dirty="0"/>
              <a:t> members are given </a:t>
            </a:r>
            <a:r>
              <a:rPr lang="en-US" dirty="0" err="1"/>
              <a:t>honourary</a:t>
            </a:r>
            <a:r>
              <a:rPr lang="en-US" dirty="0"/>
              <a:t> member certificates which are sent to the chapter from GK headquarters.</a:t>
            </a:r>
          </a:p>
          <a:p>
            <a:r>
              <a:rPr lang="en-US" dirty="0"/>
              <a:t>When you have selected the </a:t>
            </a:r>
            <a:r>
              <a:rPr lang="en-US" dirty="0" err="1"/>
              <a:t>honourary</a:t>
            </a:r>
            <a:r>
              <a:rPr lang="en-US" dirty="0"/>
              <a:t> members, please fill out an </a:t>
            </a:r>
            <a:r>
              <a:rPr lang="en-US" dirty="0" err="1"/>
              <a:t>honourary</a:t>
            </a:r>
            <a:r>
              <a:rPr lang="en-US" dirty="0"/>
              <a:t> member profile form for each individual. You can find the link at </a:t>
            </a:r>
            <a:r>
              <a:rPr lang="en-US" dirty="0">
                <a:hlinkClick r:id="rId2"/>
              </a:rPr>
              <a:t>www.goldenkey.org/canadaforms</a:t>
            </a:r>
            <a:endParaRPr lang="en-US" dirty="0"/>
          </a:p>
          <a:p>
            <a:endParaRPr lang="en-US" dirty="0"/>
          </a:p>
        </p:txBody>
      </p:sp>
    </p:spTree>
    <p:extLst>
      <p:ext uri="{BB962C8B-B14F-4D97-AF65-F5344CB8AC3E}">
        <p14:creationId xmlns:p14="http://schemas.microsoft.com/office/powerpoint/2010/main" val="4268233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y be an image of 5 people and people smiling">
            <a:extLst>
              <a:ext uri="{FF2B5EF4-FFF2-40B4-BE49-F238E27FC236}">
                <a16:creationId xmlns:a16="http://schemas.microsoft.com/office/drawing/2014/main" id="{294CBEE5-E387-47CB-B829-04F4CE1D25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D58FD8C-18FE-43B5-86E0-A4692C5B4B08}"/>
              </a:ext>
            </a:extLst>
          </p:cNvPr>
          <p:cNvSpPr/>
          <p:nvPr/>
        </p:nvSpPr>
        <p:spPr>
          <a:xfrm>
            <a:off x="1524000" y="5625527"/>
            <a:ext cx="9144000"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mbria" panose="02040503050406030204" pitchFamily="18" charset="0"/>
              <a:ea typeface="Cambria" panose="02040503050406030204" pitchFamily="18" charset="0"/>
              <a:cs typeface="Aviano Serif"/>
            </a:endParaRPr>
          </a:p>
          <a:p>
            <a:pPr algn="ctr"/>
            <a:endParaRPr lang="en-US" dirty="0">
              <a:solidFill>
                <a:schemeClr val="bg1"/>
              </a:solidFill>
            </a:endParaRPr>
          </a:p>
        </p:txBody>
      </p:sp>
      <p:sp>
        <p:nvSpPr>
          <p:cNvPr id="5" name="TextBox 4">
            <a:extLst>
              <a:ext uri="{FF2B5EF4-FFF2-40B4-BE49-F238E27FC236}">
                <a16:creationId xmlns:a16="http://schemas.microsoft.com/office/drawing/2014/main" id="{EB0D6525-ACE4-43A0-95AA-59048D7B864C}"/>
              </a:ext>
            </a:extLst>
          </p:cNvPr>
          <p:cNvSpPr txBox="1"/>
          <p:nvPr/>
        </p:nvSpPr>
        <p:spPr>
          <a:xfrm>
            <a:off x="3452192" y="5676039"/>
            <a:ext cx="5287616" cy="584775"/>
          </a:xfrm>
          <a:prstGeom prst="rect">
            <a:avLst/>
          </a:prstGeom>
          <a:noFill/>
        </p:spPr>
        <p:txBody>
          <a:bodyPr wrap="square">
            <a:spAutoFit/>
          </a:bodyPr>
          <a:lstStyle/>
          <a:p>
            <a:pPr algn="ctr"/>
            <a:r>
              <a:rPr lang="en-U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mbria" panose="02040503050406030204" pitchFamily="18" charset="0"/>
                <a:ea typeface="Cambria" panose="02040503050406030204" pitchFamily="18" charset="0"/>
                <a:cs typeface="Aviano Serif"/>
              </a:rPr>
              <a:t>University of Lethbridge</a:t>
            </a:r>
          </a:p>
        </p:txBody>
      </p:sp>
    </p:spTree>
    <p:extLst>
      <p:ext uri="{BB962C8B-B14F-4D97-AF65-F5344CB8AC3E}">
        <p14:creationId xmlns:p14="http://schemas.microsoft.com/office/powerpoint/2010/main" val="2073873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C7DBC-58FC-B094-78EF-59EC7A32A431}"/>
              </a:ext>
            </a:extLst>
          </p:cNvPr>
          <p:cNvSpPr>
            <a:spLocks noGrp="1"/>
          </p:cNvSpPr>
          <p:nvPr>
            <p:ph type="title"/>
          </p:nvPr>
        </p:nvSpPr>
        <p:spPr/>
        <p:txBody>
          <a:bodyPr/>
          <a:lstStyle/>
          <a:p>
            <a:r>
              <a:rPr lang="en-US" dirty="0"/>
              <a:t>Sending out invitations</a:t>
            </a:r>
          </a:p>
        </p:txBody>
      </p:sp>
      <p:sp>
        <p:nvSpPr>
          <p:cNvPr id="3" name="Content Placeholder 2">
            <a:extLst>
              <a:ext uri="{FF2B5EF4-FFF2-40B4-BE49-F238E27FC236}">
                <a16:creationId xmlns:a16="http://schemas.microsoft.com/office/drawing/2014/main" id="{28BF7EC7-DE74-1DF2-E272-CAB30DC9A9E2}"/>
              </a:ext>
            </a:extLst>
          </p:cNvPr>
          <p:cNvSpPr>
            <a:spLocks noGrp="1"/>
          </p:cNvSpPr>
          <p:nvPr>
            <p:ph idx="1"/>
          </p:nvPr>
        </p:nvSpPr>
        <p:spPr/>
        <p:txBody>
          <a:bodyPr>
            <a:normAutofit fontScale="92500"/>
          </a:bodyPr>
          <a:lstStyle/>
          <a:p>
            <a:r>
              <a:rPr lang="en-US" dirty="0"/>
              <a:t>It is the chapter exec team’s responsibility to invite the members to the event. Typically an email will be sent out letting the members know the details. </a:t>
            </a:r>
          </a:p>
          <a:p>
            <a:r>
              <a:rPr lang="en-US" dirty="0"/>
              <a:t>The chapter should have some form of registration for the members to complete so that you can gather the student names. You should ask for the first and last name on the registration form and if people are allowed to invite guests you can let them know how many they can invite and have them note the number of guests on the registration form. You may want to note an RSVP date so you have the count.</a:t>
            </a:r>
          </a:p>
          <a:p>
            <a:r>
              <a:rPr lang="en-US" dirty="0"/>
              <a:t>The invitations are typically sent out about 3 or 4 weeks before the event and a reminder invitation is sent 1 or 2 weeks before the event.</a:t>
            </a:r>
          </a:p>
          <a:p>
            <a:endParaRPr lang="en-US" dirty="0"/>
          </a:p>
        </p:txBody>
      </p:sp>
    </p:spTree>
    <p:extLst>
      <p:ext uri="{BB962C8B-B14F-4D97-AF65-F5344CB8AC3E}">
        <p14:creationId xmlns:p14="http://schemas.microsoft.com/office/powerpoint/2010/main" val="2681135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o photo description available.">
            <a:extLst>
              <a:ext uri="{FF2B5EF4-FFF2-40B4-BE49-F238E27FC236}">
                <a16:creationId xmlns:a16="http://schemas.microsoft.com/office/drawing/2014/main" id="{22593381-E97C-4C3B-E5B5-5285FBC828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909" y="274333"/>
            <a:ext cx="10792405" cy="619601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DC82CB3-8BC5-C121-7F7A-2C57D675DED9}"/>
              </a:ext>
            </a:extLst>
          </p:cNvPr>
          <p:cNvSpPr/>
          <p:nvPr/>
        </p:nvSpPr>
        <p:spPr>
          <a:xfrm>
            <a:off x="709127" y="274333"/>
            <a:ext cx="10779964"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mbria" panose="02040503050406030204" pitchFamily="18" charset="0"/>
                <a:ea typeface="Cambria" panose="02040503050406030204" pitchFamily="18" charset="0"/>
                <a:cs typeface="Aviano Serif"/>
              </a:rPr>
              <a:t> Mount Royal University</a:t>
            </a:r>
            <a:endParaRPr lang="en-US" dirty="0">
              <a:solidFill>
                <a:schemeClr val="bg1"/>
              </a:solidFill>
            </a:endParaRPr>
          </a:p>
        </p:txBody>
      </p:sp>
    </p:spTree>
    <p:extLst>
      <p:ext uri="{BB962C8B-B14F-4D97-AF65-F5344CB8AC3E}">
        <p14:creationId xmlns:p14="http://schemas.microsoft.com/office/powerpoint/2010/main" val="3125137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2AF22-8974-6918-EEC0-2A7958531999}"/>
              </a:ext>
            </a:extLst>
          </p:cNvPr>
          <p:cNvSpPr>
            <a:spLocks noGrp="1"/>
          </p:cNvSpPr>
          <p:nvPr>
            <p:ph type="title"/>
          </p:nvPr>
        </p:nvSpPr>
        <p:spPr/>
        <p:txBody>
          <a:bodyPr/>
          <a:lstStyle/>
          <a:p>
            <a:r>
              <a:rPr lang="en-US" dirty="0"/>
              <a:t>Timing</a:t>
            </a:r>
          </a:p>
        </p:txBody>
      </p:sp>
      <p:sp>
        <p:nvSpPr>
          <p:cNvPr id="3" name="Content Placeholder 2">
            <a:extLst>
              <a:ext uri="{FF2B5EF4-FFF2-40B4-BE49-F238E27FC236}">
                <a16:creationId xmlns:a16="http://schemas.microsoft.com/office/drawing/2014/main" id="{0846C5DC-5111-E878-2A2B-1E9995F23463}"/>
              </a:ext>
            </a:extLst>
          </p:cNvPr>
          <p:cNvSpPr>
            <a:spLocks noGrp="1"/>
          </p:cNvSpPr>
          <p:nvPr>
            <p:ph idx="1"/>
          </p:nvPr>
        </p:nvSpPr>
        <p:spPr/>
        <p:txBody>
          <a:bodyPr/>
          <a:lstStyle/>
          <a:p>
            <a:r>
              <a:rPr lang="en-US" dirty="0"/>
              <a:t>The invitations to the students go out in late August and September. We look to have at least 6 weeks between when the invitations arrive and when a chapter hosts their NMRE.</a:t>
            </a:r>
          </a:p>
          <a:p>
            <a:r>
              <a:rPr lang="en-US" dirty="0"/>
              <a:t>Most chapters will host their event sometime in November or early December. The first week of November is the earliest you host this event. Some chapters host the event in January or February which is fine too. It can be good to hold it in November or December to get the new members more involved with the chapter earlier in the academic year.</a:t>
            </a:r>
          </a:p>
          <a:p>
            <a:endParaRPr lang="en-US" dirty="0"/>
          </a:p>
        </p:txBody>
      </p:sp>
    </p:spTree>
    <p:extLst>
      <p:ext uri="{BB962C8B-B14F-4D97-AF65-F5344CB8AC3E}">
        <p14:creationId xmlns:p14="http://schemas.microsoft.com/office/powerpoint/2010/main" val="3332185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arleton Group Shot Inaugural NMRE 201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384" y="11923"/>
            <a:ext cx="10269116" cy="68460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952500" y="533400"/>
            <a:ext cx="10269116" cy="533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3" name="TextBox 2"/>
          <p:cNvSpPr txBox="1"/>
          <p:nvPr/>
        </p:nvSpPr>
        <p:spPr>
          <a:xfrm>
            <a:off x="4419576" y="533400"/>
            <a:ext cx="3370731" cy="523220"/>
          </a:xfrm>
          <a:prstGeom prst="rect">
            <a:avLst/>
          </a:prstGeom>
          <a:noFill/>
        </p:spPr>
        <p:txBody>
          <a:bodyPr wrap="none" rtlCol="0">
            <a:spAutoFit/>
          </a:bodyPr>
          <a:lstStyle/>
          <a:p>
            <a:r>
              <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mbria" panose="02040503050406030204" pitchFamily="18" charset="0"/>
                <a:ea typeface="Cambria" panose="02040503050406030204" pitchFamily="18" charset="0"/>
                <a:cs typeface="Aviano Serif"/>
              </a:rPr>
              <a:t>Carleton University</a:t>
            </a:r>
            <a:endParaRPr lang="en-US" b="1" dirty="0">
              <a:ln w="12700">
                <a:solidFill>
                  <a:schemeClr val="tx2">
                    <a:satMod val="155000"/>
                  </a:schemeClr>
                </a:solidFill>
                <a:prstDash val="solid"/>
              </a:ln>
              <a:effectLst>
                <a:outerShdw blurRad="41275" dist="20320" dir="1800000" algn="tl" rotWithShape="0">
                  <a:srgbClr val="000000">
                    <a:alpha val="40000"/>
                  </a:srgbClr>
                </a:outerShdw>
              </a:effectLst>
              <a:latin typeface="Cambria" panose="02040503050406030204" pitchFamily="18" charset="0"/>
              <a:ea typeface="Cambria" panose="02040503050406030204" pitchFamily="18" charset="0"/>
              <a:cs typeface="Aviano Serif"/>
            </a:endParaRPr>
          </a:p>
        </p:txBody>
      </p:sp>
    </p:spTree>
    <p:extLst>
      <p:ext uri="{BB962C8B-B14F-4D97-AF65-F5344CB8AC3E}">
        <p14:creationId xmlns:p14="http://schemas.microsoft.com/office/powerpoint/2010/main" val="2658204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26821-1BA2-C205-99FE-26A5885C9EF1}"/>
              </a:ext>
            </a:extLst>
          </p:cNvPr>
          <p:cNvSpPr>
            <a:spLocks noGrp="1"/>
          </p:cNvSpPr>
          <p:nvPr>
            <p:ph type="title"/>
          </p:nvPr>
        </p:nvSpPr>
        <p:spPr>
          <a:xfrm>
            <a:off x="838200" y="3429000"/>
            <a:ext cx="10515600" cy="1325563"/>
          </a:xfrm>
        </p:spPr>
        <p:txBody>
          <a:bodyPr/>
          <a:lstStyle/>
          <a:p>
            <a:r>
              <a:rPr lang="en-US" dirty="0"/>
              <a:t>Food?</a:t>
            </a:r>
          </a:p>
        </p:txBody>
      </p:sp>
      <p:sp>
        <p:nvSpPr>
          <p:cNvPr id="3" name="Content Placeholder 2">
            <a:extLst>
              <a:ext uri="{FF2B5EF4-FFF2-40B4-BE49-F238E27FC236}">
                <a16:creationId xmlns:a16="http://schemas.microsoft.com/office/drawing/2014/main" id="{401F5DAA-E975-136E-9D71-0DB20BBDB5CA}"/>
              </a:ext>
            </a:extLst>
          </p:cNvPr>
          <p:cNvSpPr>
            <a:spLocks noGrp="1"/>
          </p:cNvSpPr>
          <p:nvPr>
            <p:ph idx="1"/>
          </p:nvPr>
        </p:nvSpPr>
        <p:spPr>
          <a:xfrm>
            <a:off x="838200" y="4478673"/>
            <a:ext cx="10515600" cy="1896369"/>
          </a:xfrm>
        </p:spPr>
        <p:txBody>
          <a:bodyPr/>
          <a:lstStyle/>
          <a:p>
            <a:r>
              <a:rPr lang="en-US" dirty="0"/>
              <a:t>Some chapters have food for the members either before or after the event. Often this is finger food or sandwiches. Some universities will have you use their food services in on campus. </a:t>
            </a:r>
          </a:p>
          <a:p>
            <a:r>
              <a:rPr lang="en-US" dirty="0"/>
              <a:t>Food is not needed and some chapter do not have food.</a:t>
            </a:r>
          </a:p>
          <a:p>
            <a:endParaRPr lang="en-US" dirty="0"/>
          </a:p>
        </p:txBody>
      </p:sp>
      <p:sp>
        <p:nvSpPr>
          <p:cNvPr id="4" name="Title 1">
            <a:extLst>
              <a:ext uri="{FF2B5EF4-FFF2-40B4-BE49-F238E27FC236}">
                <a16:creationId xmlns:a16="http://schemas.microsoft.com/office/drawing/2014/main" id="{D61BBF80-1737-D700-34AF-0D9F355CD286}"/>
              </a:ext>
            </a:extLst>
          </p:cNvPr>
          <p:cNvSpPr txBox="1">
            <a:spLocks/>
          </p:cNvSpPr>
          <p:nvPr/>
        </p:nvSpPr>
        <p:spPr>
          <a:xfrm>
            <a:off x="838200" y="1524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Location?</a:t>
            </a:r>
          </a:p>
        </p:txBody>
      </p:sp>
      <p:sp>
        <p:nvSpPr>
          <p:cNvPr id="5" name="Content Placeholder 2">
            <a:extLst>
              <a:ext uri="{FF2B5EF4-FFF2-40B4-BE49-F238E27FC236}">
                <a16:creationId xmlns:a16="http://schemas.microsoft.com/office/drawing/2014/main" id="{F7FFD711-5067-71C2-DFFD-59A0AD4E68D6}"/>
              </a:ext>
            </a:extLst>
          </p:cNvPr>
          <p:cNvSpPr txBox="1">
            <a:spLocks/>
          </p:cNvSpPr>
          <p:nvPr/>
        </p:nvSpPr>
        <p:spPr>
          <a:xfrm>
            <a:off x="838200" y="1256741"/>
            <a:ext cx="10515600" cy="249918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NMREs often take place in large classrooms or auditoriums on campus. Sometimes the advisor is a good resource to help book the space. On rare occasion, they have been held off-campus at other venues like a restaurant but that is quite rare. Typically, using a space at the university is both convenient and cost effective. Often AV is needed so having a space with a projector and screen or large TV is useful. Most events also have a mic for the speakers and sometimes a podium. The AV needs will depend on the size of the space and the program details. If the GKHQ rep attends, they will usually require a screen of some sort for their presentation.</a:t>
            </a:r>
          </a:p>
          <a:p>
            <a:r>
              <a:rPr lang="en-US" dirty="0"/>
              <a:t>Look to book the location as soon as possible.</a:t>
            </a:r>
          </a:p>
          <a:p>
            <a:r>
              <a:rPr lang="en-US" dirty="0"/>
              <a:t>When you have booked a space, please let your headquarters contact know.</a:t>
            </a:r>
          </a:p>
        </p:txBody>
      </p:sp>
    </p:spTree>
    <p:extLst>
      <p:ext uri="{BB962C8B-B14F-4D97-AF65-F5344CB8AC3E}">
        <p14:creationId xmlns:p14="http://schemas.microsoft.com/office/powerpoint/2010/main" val="599722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BDEFC-EBD9-7DBC-5B53-0D9F5FABCFA7}"/>
              </a:ext>
            </a:extLst>
          </p:cNvPr>
          <p:cNvSpPr>
            <a:spLocks noGrp="1"/>
          </p:cNvSpPr>
          <p:nvPr>
            <p:ph type="title"/>
          </p:nvPr>
        </p:nvSpPr>
        <p:spPr/>
        <p:txBody>
          <a:bodyPr/>
          <a:lstStyle/>
          <a:p>
            <a:r>
              <a:rPr lang="en-US" dirty="0"/>
              <a:t>Script</a:t>
            </a:r>
          </a:p>
        </p:txBody>
      </p:sp>
      <p:sp>
        <p:nvSpPr>
          <p:cNvPr id="3" name="Content Placeholder 2">
            <a:extLst>
              <a:ext uri="{FF2B5EF4-FFF2-40B4-BE49-F238E27FC236}">
                <a16:creationId xmlns:a16="http://schemas.microsoft.com/office/drawing/2014/main" id="{0BDECAE8-884B-EE01-0DA1-8854D67E3037}"/>
              </a:ext>
            </a:extLst>
          </p:cNvPr>
          <p:cNvSpPr>
            <a:spLocks noGrp="1"/>
          </p:cNvSpPr>
          <p:nvPr>
            <p:ph idx="1"/>
          </p:nvPr>
        </p:nvSpPr>
        <p:spPr/>
        <p:txBody>
          <a:bodyPr>
            <a:normAutofit lnSpcReduction="10000"/>
          </a:bodyPr>
          <a:lstStyle/>
          <a:p>
            <a:r>
              <a:rPr lang="en-US" dirty="0"/>
              <a:t>There is a standard NMRE script for the chapter to use. You can find it at </a:t>
            </a:r>
            <a:r>
              <a:rPr lang="en-US" dirty="0">
                <a:hlinkClick r:id="rId2"/>
              </a:rPr>
              <a:t>www.goldenkey.org/canadaforms</a:t>
            </a:r>
            <a:endParaRPr lang="en-US" dirty="0"/>
          </a:p>
          <a:p>
            <a:r>
              <a:rPr lang="en-US" dirty="0"/>
              <a:t>The script is a blueprint of a typical event program. You can edit and adjust the script as you see fit. Feel free to edit the text, remove sections, add new sections, etc.</a:t>
            </a:r>
          </a:p>
          <a:p>
            <a:r>
              <a:rPr lang="en-US" dirty="0"/>
              <a:t>Each section is typically covered by a different exec member. There is also a part for the advisor to read out and introduce themselves if they will be at the event.</a:t>
            </a:r>
          </a:p>
          <a:p>
            <a:r>
              <a:rPr lang="en-US" dirty="0"/>
              <a:t>Personalize the text with chapter information like introducing the exec members, welcoming your </a:t>
            </a:r>
            <a:r>
              <a:rPr lang="en-US" dirty="0" err="1"/>
              <a:t>honourary</a:t>
            </a:r>
            <a:r>
              <a:rPr lang="en-US" dirty="0"/>
              <a:t> members, and letting the members know about upcoming chapter activities.</a:t>
            </a:r>
          </a:p>
          <a:p>
            <a:endParaRPr lang="en-US" dirty="0"/>
          </a:p>
        </p:txBody>
      </p:sp>
    </p:spTree>
    <p:extLst>
      <p:ext uri="{BB962C8B-B14F-4D97-AF65-F5344CB8AC3E}">
        <p14:creationId xmlns:p14="http://schemas.microsoft.com/office/powerpoint/2010/main" val="10063020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10397</TotalTime>
  <Words>983</Words>
  <Application>Microsoft Office PowerPoint</Application>
  <PresentationFormat>Widescreen</PresentationFormat>
  <Paragraphs>45</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Cambria</vt:lpstr>
      <vt:lpstr>Castellar</vt:lpstr>
      <vt:lpstr>Office Theme</vt:lpstr>
      <vt:lpstr>PowerPoint Presentation</vt:lpstr>
      <vt:lpstr>Golden Key International Honour Society  New Member Recogniton Event</vt:lpstr>
      <vt:lpstr>PowerPoint Presentation</vt:lpstr>
      <vt:lpstr>What is a New Member Recognition event? </vt:lpstr>
      <vt:lpstr>PowerPoint Presentation</vt:lpstr>
      <vt:lpstr>Who is invited?</vt:lpstr>
      <vt:lpstr>PowerPoint Presentation</vt:lpstr>
      <vt:lpstr>Honourary Members</vt:lpstr>
      <vt:lpstr>PowerPoint Presentation</vt:lpstr>
      <vt:lpstr>Sending out invitations</vt:lpstr>
      <vt:lpstr>PowerPoint Presentation</vt:lpstr>
      <vt:lpstr>Timing</vt:lpstr>
      <vt:lpstr>PowerPoint Presentation</vt:lpstr>
      <vt:lpstr>Food?</vt:lpstr>
      <vt:lpstr>Script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Sankey</dc:creator>
  <cp:lastModifiedBy>Ian Sankey</cp:lastModifiedBy>
  <cp:revision>2</cp:revision>
  <dcterms:created xsi:type="dcterms:W3CDTF">2023-09-14T18:42:24Z</dcterms:created>
  <dcterms:modified xsi:type="dcterms:W3CDTF">2023-10-24T20:28:38Z</dcterms:modified>
</cp:coreProperties>
</file>